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2" r:id="rId19"/>
    <p:sldId id="281" r:id="rId20"/>
    <p:sldId id="282" r:id="rId21"/>
    <p:sldId id="283" r:id="rId22"/>
    <p:sldId id="274" r:id="rId23"/>
    <p:sldId id="275" r:id="rId24"/>
    <p:sldId id="278" r:id="rId25"/>
    <p:sldId id="279" r:id="rId26"/>
    <p:sldId id="280" r:id="rId27"/>
    <p:sldId id="284" r:id="rId28"/>
    <p:sldId id="285" r:id="rId29"/>
    <p:sldId id="286" r:id="rId30"/>
    <p:sldId id="276" r:id="rId31"/>
    <p:sldId id="27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27B13-3243-47CB-80AA-865716C25715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AA9DB-BCD6-4A57-86B5-3211E17E6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D86F-36F4-4868-95CD-F014B3C1DD5F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76B5-E401-45EF-AB64-BF35749BA480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6B21B-10DB-4DAE-BD4B-53C9B2B73E58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8D1F-E423-464C-80A9-EFCF3CF7A470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4919-E053-4FD0-A5C7-F7EE9DC8B176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D7B3-88AA-4902-81BA-91CBAE409C1D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C475-FD3C-415F-805E-9B5E0D327F82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7B15-32BF-4D5B-81D6-2554F912A65C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59EC-5FC2-4447-A0F5-612677D13F58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2A4B-D5A4-485F-A613-5B62F327CECE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341F-6AB8-4277-8082-D9676BC623B6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64CF40-9D11-481E-A756-6C48AF24A452}" type="datetime1">
              <a:rPr lang="en-US" smtClean="0"/>
              <a:pPr/>
              <a:t>7/20/2014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5C82AB-A14C-4796-8328-CF46E45B08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Parts of Speech Workshop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Honors English 9/ Mrs. </a:t>
            </a:r>
            <a:r>
              <a:rPr lang="en-US" dirty="0" smtClean="0"/>
              <a:t>Chen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Identify a Noun through Determiners:</a:t>
            </a:r>
            <a:endParaRPr lang="en-US" sz="40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Articles: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an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will come before a </a:t>
            </a:r>
            <a:r>
              <a:rPr lang="en-US" u="sng" dirty="0" smtClean="0"/>
              <a:t>noun</a:t>
            </a:r>
            <a:r>
              <a:rPr lang="en-US" dirty="0" smtClean="0"/>
              <a:t> and sometimes a </a:t>
            </a:r>
            <a:r>
              <a:rPr lang="en-US" u="sng" dirty="0" smtClean="0"/>
              <a:t>pronoun</a:t>
            </a:r>
            <a:r>
              <a:rPr lang="en-US" dirty="0" smtClean="0"/>
              <a:t>. The noun may have another word in front of it, but a noun will be in the vicinity of a, an, and the.</a:t>
            </a:r>
          </a:p>
          <a:p>
            <a:pPr>
              <a:buNone/>
            </a:pPr>
            <a:r>
              <a:rPr lang="en-US" dirty="0" smtClean="0"/>
              <a:t>	e.g.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u="sng" dirty="0" smtClean="0"/>
              <a:t>book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u="sng" dirty="0" smtClean="0"/>
              <a:t>movie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an</a:t>
            </a:r>
            <a:r>
              <a:rPr lang="en-US" dirty="0" smtClean="0"/>
              <a:t> </a:t>
            </a:r>
            <a:r>
              <a:rPr lang="en-US" u="sng" dirty="0" smtClean="0"/>
              <a:t>orange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lovely </a:t>
            </a:r>
            <a:r>
              <a:rPr lang="en-US" u="sng" dirty="0" smtClean="0"/>
              <a:t>scene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Demonstrative: </a:t>
            </a:r>
            <a:r>
              <a:rPr lang="en-US" dirty="0" smtClean="0">
                <a:solidFill>
                  <a:srgbClr val="FF0000"/>
                </a:solidFill>
              </a:rPr>
              <a:t>this, that, those, these, </a:t>
            </a:r>
            <a:r>
              <a:rPr lang="en-US" dirty="0" smtClean="0"/>
              <a:t>MAY be signals for a noun to follow. However, sometimes they stand alone.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dirty="0" smtClean="0"/>
              <a:t>e.g.</a:t>
            </a:r>
            <a:r>
              <a:rPr lang="en-US" b="1" dirty="0" smtClean="0">
                <a:solidFill>
                  <a:srgbClr val="FF0000"/>
                </a:solidFill>
              </a:rPr>
              <a:t> this </a:t>
            </a:r>
            <a:r>
              <a:rPr lang="en-US" u="sng" dirty="0" smtClean="0"/>
              <a:t>book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that</a:t>
            </a:r>
            <a:r>
              <a:rPr lang="en-US" b="1" dirty="0" smtClean="0"/>
              <a:t> </a:t>
            </a:r>
            <a:r>
              <a:rPr lang="en-US" u="sng" dirty="0" smtClean="0"/>
              <a:t>light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those</a:t>
            </a:r>
            <a:r>
              <a:rPr lang="en-US" b="1" dirty="0" smtClean="0"/>
              <a:t> </a:t>
            </a:r>
            <a:r>
              <a:rPr lang="en-US" u="sng" dirty="0" smtClean="0"/>
              <a:t>buttons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these</a:t>
            </a:r>
            <a:r>
              <a:rPr lang="en-US" b="1" dirty="0" smtClean="0"/>
              <a:t> </a:t>
            </a:r>
            <a:r>
              <a:rPr lang="en-US" u="sng" dirty="0" smtClean="0"/>
              <a:t>cars</a:t>
            </a:r>
          </a:p>
          <a:p>
            <a:pPr>
              <a:buNone/>
            </a:pPr>
            <a:r>
              <a:rPr lang="en-US" dirty="0" smtClean="0"/>
              <a:t>	*</a:t>
            </a:r>
            <a:r>
              <a:rPr lang="en-US" u="sng" dirty="0" smtClean="0"/>
              <a:t>This</a:t>
            </a:r>
            <a:r>
              <a:rPr lang="en-US" dirty="0" smtClean="0"/>
              <a:t> is fun. I like </a:t>
            </a:r>
            <a:r>
              <a:rPr lang="en-US" u="sng" dirty="0" smtClean="0"/>
              <a:t>those</a:t>
            </a:r>
            <a:r>
              <a:rPr lang="en-US" dirty="0" smtClean="0"/>
              <a:t>. (</a:t>
            </a:r>
            <a:r>
              <a:rPr lang="en-US" u="sng" dirty="0" smtClean="0"/>
              <a:t>This</a:t>
            </a:r>
            <a:r>
              <a:rPr lang="en-US" dirty="0" smtClean="0"/>
              <a:t> and </a:t>
            </a:r>
            <a:r>
              <a:rPr lang="en-US" u="sng" dirty="0" smtClean="0"/>
              <a:t>Those</a:t>
            </a:r>
            <a:r>
              <a:rPr lang="en-US" dirty="0" smtClean="0"/>
              <a:t> stand alone.)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Identify a Noun through Determiners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Numbers:</a:t>
            </a:r>
            <a:r>
              <a:rPr lang="en-US" sz="2800" dirty="0" smtClean="0"/>
              <a:t> numbers come before nouns. Describing words often come between the number and the noun.</a:t>
            </a:r>
          </a:p>
          <a:p>
            <a:pPr>
              <a:buNone/>
            </a:pPr>
            <a:r>
              <a:rPr lang="en-US" sz="2800" dirty="0" smtClean="0"/>
              <a:t>	e.g. </a:t>
            </a:r>
            <a:r>
              <a:rPr lang="en-US" sz="2800" b="1" dirty="0" smtClean="0">
                <a:solidFill>
                  <a:srgbClr val="FF0000"/>
                </a:solidFill>
              </a:rPr>
              <a:t>fifty-one</a:t>
            </a:r>
            <a:r>
              <a:rPr lang="en-US" sz="2800" dirty="0" smtClean="0"/>
              <a:t> </a:t>
            </a:r>
            <a:r>
              <a:rPr lang="en-US" sz="2800" u="sng" dirty="0" smtClean="0"/>
              <a:t>people</a:t>
            </a:r>
            <a:r>
              <a:rPr lang="en-US" sz="2800" dirty="0" smtClean="0"/>
              <a:t>		</a:t>
            </a:r>
            <a:r>
              <a:rPr lang="en-US" sz="2800" b="1" dirty="0" smtClean="0">
                <a:solidFill>
                  <a:srgbClr val="FF0000"/>
                </a:solidFill>
              </a:rPr>
              <a:t>seven</a:t>
            </a:r>
            <a:r>
              <a:rPr lang="en-US" sz="2800" dirty="0" smtClean="0"/>
              <a:t> white </a:t>
            </a:r>
            <a:r>
              <a:rPr lang="en-US" sz="2800" u="sng" dirty="0" smtClean="0"/>
              <a:t>ducklings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*</a:t>
            </a:r>
            <a:r>
              <a:rPr lang="en-US" sz="2800" dirty="0" smtClean="0"/>
              <a:t> If a number does NOT have a person, place, or thing after it, the number will NOT serve as a determiner for a noun.</a:t>
            </a:r>
          </a:p>
          <a:p>
            <a:pPr>
              <a:buNone/>
            </a:pPr>
            <a:r>
              <a:rPr lang="en-US" sz="2800" dirty="0" smtClean="0"/>
              <a:t>	e.g. </a:t>
            </a:r>
            <a:r>
              <a:rPr lang="en-US" sz="2800" u="sng" dirty="0" smtClean="0"/>
              <a:t>Three</a:t>
            </a:r>
            <a:r>
              <a:rPr lang="en-US" sz="2800" dirty="0" smtClean="0"/>
              <a:t> stayed behind.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Identify a Noun through Determiners (3)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Possessive Pronouns (used as adjective determiners):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my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his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her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our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their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its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your</a:t>
            </a:r>
            <a:r>
              <a:rPr lang="en-US" sz="3200" dirty="0" smtClean="0"/>
              <a:t> often signal a noun. They come before a noun.</a:t>
            </a:r>
          </a:p>
          <a:p>
            <a:pPr>
              <a:buNone/>
            </a:pPr>
            <a:r>
              <a:rPr lang="en-US" sz="3200" dirty="0" smtClean="0"/>
              <a:t>	e.g. </a:t>
            </a:r>
            <a:r>
              <a:rPr lang="en-US" sz="3200" b="1" dirty="0" smtClean="0">
                <a:solidFill>
                  <a:srgbClr val="FF0000"/>
                </a:solidFill>
              </a:rPr>
              <a:t>my</a:t>
            </a:r>
            <a:r>
              <a:rPr lang="en-US" sz="3200" dirty="0" smtClean="0"/>
              <a:t> </a:t>
            </a:r>
            <a:r>
              <a:rPr lang="en-US" sz="3200" u="sng" dirty="0" smtClean="0"/>
              <a:t>hair</a:t>
            </a:r>
            <a:r>
              <a:rPr lang="en-US" sz="3200" dirty="0" smtClean="0"/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your</a:t>
            </a:r>
            <a:r>
              <a:rPr lang="en-US" sz="3200" dirty="0" smtClean="0"/>
              <a:t> </a:t>
            </a:r>
            <a:r>
              <a:rPr lang="en-US" sz="3200" u="sng" dirty="0" smtClean="0"/>
              <a:t>key</a:t>
            </a:r>
            <a:r>
              <a:rPr lang="en-US" sz="3200" dirty="0" smtClean="0"/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our</a:t>
            </a:r>
            <a:r>
              <a:rPr lang="en-US" sz="3200" dirty="0" smtClean="0"/>
              <a:t> new </a:t>
            </a:r>
            <a:r>
              <a:rPr lang="en-US" sz="3200" u="sng" dirty="0" smtClean="0"/>
              <a:t>radio</a:t>
            </a:r>
            <a:r>
              <a:rPr lang="en-US" sz="3200" dirty="0" smtClean="0"/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Possessive Nouns</a:t>
            </a:r>
            <a:r>
              <a:rPr lang="en-US" sz="3200" dirty="0" smtClean="0"/>
              <a:t>: often signal other nouns. They come before nouns.</a:t>
            </a:r>
          </a:p>
          <a:p>
            <a:pPr>
              <a:buNone/>
            </a:pPr>
            <a:r>
              <a:rPr lang="en-US" sz="3200" dirty="0" smtClean="0"/>
              <a:t>	e.g. </a:t>
            </a:r>
            <a:r>
              <a:rPr lang="en-US" sz="3200" b="1" dirty="0" smtClean="0">
                <a:solidFill>
                  <a:srgbClr val="FF0000"/>
                </a:solidFill>
              </a:rPr>
              <a:t>Craig’s</a:t>
            </a:r>
            <a:r>
              <a:rPr lang="en-US" sz="3200" dirty="0" smtClean="0"/>
              <a:t> </a:t>
            </a:r>
            <a:r>
              <a:rPr lang="en-US" sz="3200" u="sng" dirty="0" smtClean="0"/>
              <a:t>house</a:t>
            </a:r>
            <a:r>
              <a:rPr lang="en-US" sz="3200" dirty="0" smtClean="0"/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visitor’s</a:t>
            </a:r>
            <a:r>
              <a:rPr lang="en-US" sz="3200" dirty="0" smtClean="0"/>
              <a:t> </a:t>
            </a:r>
            <a:r>
              <a:rPr lang="en-US" sz="3200" u="sng" dirty="0" smtClean="0"/>
              <a:t>parking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Identify a Noun through Determiners (4)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Indefinites</a:t>
            </a:r>
            <a:r>
              <a:rPr lang="en-US" sz="3000" dirty="0" smtClean="0"/>
              <a:t>: </a:t>
            </a:r>
            <a:r>
              <a:rPr lang="en-US" sz="3000" b="1" dirty="0" smtClean="0">
                <a:solidFill>
                  <a:srgbClr val="FF0000"/>
                </a:solidFill>
              </a:rPr>
              <a:t>some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FF0000"/>
                </a:solidFill>
              </a:rPr>
              <a:t>any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FF0000"/>
                </a:solidFill>
              </a:rPr>
              <a:t>no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FF0000"/>
                </a:solidFill>
              </a:rPr>
              <a:t>many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FF0000"/>
                </a:solidFill>
              </a:rPr>
              <a:t>few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FF0000"/>
                </a:solidFill>
              </a:rPr>
              <a:t>several</a:t>
            </a:r>
            <a:r>
              <a:rPr lang="en-US" sz="3000" dirty="0" smtClean="0"/>
              <a:t> come before nouns. A describing word may fall between an indefinite and the noun.</a:t>
            </a:r>
          </a:p>
          <a:p>
            <a:pPr>
              <a:buNone/>
            </a:pPr>
            <a:r>
              <a:rPr lang="en-US" sz="3000" dirty="0" smtClean="0"/>
              <a:t>	e.g. </a:t>
            </a:r>
            <a:r>
              <a:rPr lang="en-US" sz="3000" b="1" dirty="0" smtClean="0">
                <a:solidFill>
                  <a:srgbClr val="FF0000"/>
                </a:solidFill>
              </a:rPr>
              <a:t>Some</a:t>
            </a:r>
            <a:r>
              <a:rPr lang="en-US" sz="3000" dirty="0" smtClean="0"/>
              <a:t> sharp </a:t>
            </a:r>
            <a:r>
              <a:rPr lang="en-US" sz="3000" u="sng" dirty="0" smtClean="0"/>
              <a:t>knives</a:t>
            </a:r>
            <a:r>
              <a:rPr lang="en-US" sz="3000" dirty="0" smtClean="0"/>
              <a:t> were lying on the counter.</a:t>
            </a:r>
          </a:p>
          <a:p>
            <a:pPr>
              <a:buNone/>
            </a:pPr>
            <a:r>
              <a:rPr lang="en-US" sz="3000" dirty="0" smtClean="0"/>
              <a:t>	</a:t>
            </a:r>
          </a:p>
          <a:p>
            <a:pPr>
              <a:buNone/>
            </a:pPr>
            <a:r>
              <a:rPr lang="en-US" sz="3000" dirty="0" smtClean="0"/>
              <a:t>* Some of the newspapers were thrown away.</a:t>
            </a:r>
          </a:p>
          <a:p>
            <a:pPr>
              <a:buNone/>
            </a:pPr>
            <a:r>
              <a:rPr lang="en-US" sz="3000" dirty="0" smtClean="0"/>
              <a:t>   Some </a:t>
            </a:r>
            <a:r>
              <a:rPr lang="en-US" sz="3000" strike="sngStrike" dirty="0" smtClean="0"/>
              <a:t>of the newspapers </a:t>
            </a:r>
            <a:r>
              <a:rPr lang="en-US" sz="3000" dirty="0" smtClean="0"/>
              <a:t>were thrown away.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Another Way to Classify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common noun </a:t>
            </a:r>
            <a:r>
              <a:rPr lang="en-US" dirty="0" smtClean="0"/>
              <a:t>names any person, place, or thing</a:t>
            </a:r>
          </a:p>
          <a:p>
            <a:pPr>
              <a:buNone/>
            </a:pPr>
            <a:r>
              <a:rPr lang="en-US" dirty="0" smtClean="0"/>
              <a:t>e.g. basketball, video, wizard, coin, woman, and coach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proper noun </a:t>
            </a:r>
            <a:r>
              <a:rPr lang="en-US" dirty="0" smtClean="0"/>
              <a:t>names a particular person, place, or thing and begins with a capital letter.</a:t>
            </a:r>
          </a:p>
          <a:p>
            <a:pPr>
              <a:buNone/>
            </a:pPr>
            <a:r>
              <a:rPr lang="en-US" dirty="0" smtClean="0"/>
              <a:t>e.g. Winston Churchill, Babe Ruth, Mr. Richard Turner, and Chicago.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44958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 Nouns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Proper  Nouns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Mercy</a:t>
                      </a:r>
                      <a:r>
                        <a:rPr lang="en-US" baseline="0" dirty="0" smtClean="0"/>
                        <a:t> General Hospital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Martha Washington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Sayville Middle School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newspaper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New</a:t>
                      </a:r>
                      <a:r>
                        <a:rPr lang="en-US" baseline="0" dirty="0" smtClean="0"/>
                        <a:t> York Times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Way to Classify Nouns (2)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Collective  Noun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Compound Noun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 collective noun names a group of people or things. Examples of collective nouns are 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jury, herd, flock, family, fleet, club, class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group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117975" cy="38457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compound noun is a noun consisting of more than a single word. It could be separate words: </a:t>
            </a:r>
            <a:r>
              <a:rPr lang="en-US" i="1" dirty="0" smtClean="0">
                <a:solidFill>
                  <a:srgbClr val="FF0000"/>
                </a:solidFill>
              </a:rPr>
              <a:t>social studies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physical education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dinning room</a:t>
            </a:r>
            <a:r>
              <a:rPr lang="en-US" dirty="0" smtClean="0"/>
              <a:t>. It could be two words joined by a hyphen: </a:t>
            </a:r>
            <a:r>
              <a:rPr lang="en-US" i="1" dirty="0" smtClean="0">
                <a:solidFill>
                  <a:srgbClr val="FF0000"/>
                </a:solidFill>
              </a:rPr>
              <a:t>merry-go-round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thirty-three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sister-in-law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great-grandmother</a:t>
            </a:r>
            <a:r>
              <a:rPr lang="en-US" dirty="0" smtClean="0"/>
              <a:t>. It could be a combined word: </a:t>
            </a:r>
            <a:r>
              <a:rPr lang="en-US" i="1" dirty="0" smtClean="0">
                <a:solidFill>
                  <a:srgbClr val="FF0000"/>
                </a:solidFill>
              </a:rPr>
              <a:t>schoolteacher</a:t>
            </a:r>
            <a:r>
              <a:rPr lang="en-US" dirty="0" smtClean="0"/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bookkeepr</a:t>
            </a:r>
            <a:r>
              <a:rPr lang="en-US" i="1" dirty="0" smtClean="0">
                <a:solidFill>
                  <a:srgbClr val="FF000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landlord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headmaster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What is a Pronoun?</a:t>
            </a:r>
            <a:endParaRPr lang="en-US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r>
              <a:rPr lang="en-US" dirty="0" smtClean="0"/>
              <a:t>A pronoun is a word used in place of one or more nouns.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752601"/>
          <a:ext cx="8534399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070"/>
                <a:gridCol w="1589741"/>
                <a:gridCol w="1840753"/>
                <a:gridCol w="2008094"/>
                <a:gridCol w="1589741"/>
              </a:tblGrid>
              <a:tr h="969284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Pron.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Reflective</a:t>
                      </a:r>
                      <a:r>
                        <a:rPr lang="en-US" baseline="0" dirty="0" smtClean="0"/>
                        <a:t> Pron.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Interrogative Pron.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Demonstrative</a:t>
                      </a:r>
                      <a:r>
                        <a:rPr lang="en-US" baseline="0" dirty="0" smtClean="0"/>
                        <a:t> Pron.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Indefinite</a:t>
                      </a:r>
                      <a:r>
                        <a:rPr lang="en-US" baseline="0" dirty="0" smtClean="0"/>
                        <a:t> Pron.</a:t>
                      </a:r>
                      <a:endParaRPr lang="en-US" dirty="0"/>
                    </a:p>
                  </a:txBody>
                  <a:tcPr/>
                </a:tc>
              </a:tr>
              <a:tr h="39837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person</a:t>
                      </a:r>
                      <a:r>
                        <a:rPr lang="en-US" baseline="0" dirty="0" smtClean="0"/>
                        <a:t>: I, my, mine, me; we, our, ours, us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person</a:t>
                      </a:r>
                      <a:r>
                        <a:rPr lang="en-US" baseline="0" dirty="0" smtClean="0"/>
                        <a:t>: you, your, yours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person</a:t>
                      </a:r>
                      <a:r>
                        <a:rPr lang="en-US" baseline="0" dirty="0" smtClean="0"/>
                        <a:t>: he, his, him, she, her, hers, it, its; they, their, theirs, them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r>
                        <a:rPr lang="en-US" baseline="0" dirty="0" smtClean="0"/>
                        <a:t>is formed by adding 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–self </a:t>
                      </a:r>
                      <a:r>
                        <a:rPr lang="en-US" baseline="0" dirty="0" smtClean="0"/>
                        <a:t>or 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–selves </a:t>
                      </a:r>
                      <a:r>
                        <a:rPr lang="en-US" baseline="0" dirty="0" smtClean="0"/>
                        <a:t>to certain personal pronouns</a:t>
                      </a:r>
                    </a:p>
                    <a:p>
                      <a:r>
                        <a:rPr lang="en-US" baseline="0" dirty="0" smtClean="0"/>
                        <a:t>e.g. myself, himself, ourselves</a:t>
                      </a:r>
                    </a:p>
                    <a:p>
                      <a:r>
                        <a:rPr lang="en-US" baseline="0" dirty="0" smtClean="0"/>
                        <a:t>(!) There is NO words like </a:t>
                      </a:r>
                      <a:r>
                        <a:rPr lang="en-US" i="1" baseline="0" dirty="0" err="1" smtClean="0">
                          <a:solidFill>
                            <a:srgbClr val="FF0000"/>
                          </a:solidFill>
                        </a:rPr>
                        <a:t>hisself</a:t>
                      </a:r>
                      <a:r>
                        <a:rPr lang="en-US" baseline="0" dirty="0" smtClean="0"/>
                        <a:t> or </a:t>
                      </a:r>
                      <a:r>
                        <a:rPr lang="en-US" i="1" baseline="0" dirty="0" err="1" smtClean="0">
                          <a:solidFill>
                            <a:srgbClr val="FF0000"/>
                          </a:solidFill>
                        </a:rPr>
                        <a:t>theirselves</a:t>
                      </a:r>
                      <a:endParaRPr lang="en-US" i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*is used to ask questions</a:t>
                      </a:r>
                    </a:p>
                    <a:p>
                      <a:r>
                        <a:rPr lang="en-US" dirty="0" smtClean="0"/>
                        <a:t>e.g. </a:t>
                      </a:r>
                      <a:r>
                        <a:rPr lang="en-US" i="1" dirty="0" smtClean="0"/>
                        <a:t>which, who, whom</a:t>
                      </a:r>
                      <a:r>
                        <a:rPr lang="en-US" i="0" dirty="0" smtClean="0"/>
                        <a:t>, and </a:t>
                      </a:r>
                      <a:r>
                        <a:rPr lang="en-US" i="1" dirty="0" smtClean="0"/>
                        <a:t>whose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*is used to point out a specific or definite person or thing</a:t>
                      </a:r>
                    </a:p>
                    <a:p>
                      <a:r>
                        <a:rPr lang="en-US" dirty="0" smtClean="0"/>
                        <a:t>e.g.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baseline="0" dirty="0" smtClean="0"/>
                        <a:t>this, that, these</a:t>
                      </a:r>
                      <a:r>
                        <a:rPr lang="en-US" baseline="0" dirty="0" smtClean="0"/>
                        <a:t>, and </a:t>
                      </a:r>
                      <a:r>
                        <a:rPr lang="en-US" i="1" baseline="0" dirty="0" smtClean="0"/>
                        <a:t>those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*often does not refer</a:t>
                      </a:r>
                      <a:r>
                        <a:rPr lang="en-US" baseline="0" dirty="0" smtClean="0"/>
                        <a:t> to a specific person or thing</a:t>
                      </a:r>
                    </a:p>
                    <a:p>
                      <a:r>
                        <a:rPr lang="en-US" baseline="0" dirty="0" smtClean="0"/>
                        <a:t>e.g. </a:t>
                      </a:r>
                      <a:r>
                        <a:rPr lang="en-US" i="1" baseline="0" dirty="0" smtClean="0"/>
                        <a:t>all, each, more, one, another, either, most, other, any, everybody, neither, some, anyone, both, etc.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Let’s Practice Personal Pronouns: Complete the following table.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305800" cy="454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971800"/>
                <a:gridCol w="2971800"/>
              </a:tblGrid>
              <a:tr h="8144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Singular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Plural</a:t>
                      </a:r>
                      <a:endParaRPr lang="en-US" sz="3200" dirty="0"/>
                    </a:p>
                  </a:txBody>
                  <a:tcPr/>
                </a:tc>
              </a:tr>
              <a:tr h="1242457">
                <a:tc>
                  <a:txBody>
                    <a:bodyPr/>
                    <a:lstStyle/>
                    <a:p>
                      <a:r>
                        <a:rPr lang="en-US" dirty="0" smtClean="0"/>
                        <a:t>First person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(the person speaking)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42457">
                <a:tc>
                  <a:txBody>
                    <a:bodyPr/>
                    <a:lstStyle/>
                    <a:p>
                      <a:r>
                        <a:rPr lang="en-US" dirty="0" smtClean="0"/>
                        <a:t>Second person</a:t>
                      </a:r>
                    </a:p>
                    <a:p>
                      <a:r>
                        <a:rPr lang="en-US" dirty="0" smtClean="0"/>
                        <a:t>(the person spoken</a:t>
                      </a:r>
                      <a:r>
                        <a:rPr lang="en-US" baseline="0" dirty="0" smtClean="0"/>
                        <a:t> to)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42457">
                <a:tc>
                  <a:txBody>
                    <a:bodyPr/>
                    <a:lstStyle/>
                    <a:p>
                      <a:r>
                        <a:rPr lang="en-US" dirty="0" smtClean="0"/>
                        <a:t>Third person</a:t>
                      </a:r>
                    </a:p>
                    <a:p>
                      <a:r>
                        <a:rPr lang="en-US" dirty="0" smtClean="0"/>
                        <a:t>(some other person or thing)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Conjunction?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A conjunction connects words or group of words. There are </a:t>
            </a:r>
            <a:r>
              <a:rPr lang="en-US" u="sng" dirty="0" smtClean="0"/>
              <a:t>three</a:t>
            </a:r>
            <a:r>
              <a:rPr lang="en-US" dirty="0" smtClean="0"/>
              <a:t> types of conjunctions: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Coordinating conjunction: a single connecting word. </a:t>
            </a:r>
            <a:r>
              <a:rPr lang="en-US" smtClean="0"/>
              <a:t>Remember FANBOYS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or,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nd,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or, 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ut, 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r, 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et,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o).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Correlative conjunction: pairs of connecting words. These five pairs are </a:t>
            </a:r>
            <a:r>
              <a:rPr lang="en-US" i="1" dirty="0" smtClean="0">
                <a:solidFill>
                  <a:srgbClr val="FF0000"/>
                </a:solidFill>
              </a:rPr>
              <a:t>both/and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either/or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neither/nor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not only/but also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whether/or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Subordinating conjunction: a connecting word used before the </a:t>
            </a:r>
            <a:r>
              <a:rPr lang="en-US" u="sng" dirty="0" smtClean="0"/>
              <a:t>adverb clauses</a:t>
            </a:r>
            <a:r>
              <a:rPr lang="en-US" dirty="0" smtClean="0"/>
              <a:t>, such as </a:t>
            </a:r>
            <a:r>
              <a:rPr lang="en-US" i="1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although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as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because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even though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in order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since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so that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though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unless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until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whether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while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Quick Write: use these coordinating and correlative conjunctions in your own sentences: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Use </a:t>
            </a:r>
            <a:r>
              <a:rPr lang="en-US" i="1" dirty="0" smtClean="0">
                <a:solidFill>
                  <a:srgbClr val="FF0000"/>
                </a:solidFill>
              </a:rPr>
              <a:t>neither … nor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Use </a:t>
            </a:r>
            <a:r>
              <a:rPr lang="en-US" i="1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Use </a:t>
            </a:r>
            <a:r>
              <a:rPr lang="en-US" i="1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Use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 Use </a:t>
            </a:r>
            <a:r>
              <a:rPr lang="en-US" i="1" dirty="0" smtClean="0">
                <a:solidFill>
                  <a:srgbClr val="FF0000"/>
                </a:solidFill>
              </a:rPr>
              <a:t>either … or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Preposition?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preposition links </a:t>
            </a:r>
            <a:r>
              <a:rPr lang="en-US" u="sng" dirty="0" smtClean="0"/>
              <a:t>nouns</a:t>
            </a:r>
            <a:r>
              <a:rPr lang="en-US" dirty="0" smtClean="0"/>
              <a:t>, </a:t>
            </a:r>
            <a:r>
              <a:rPr lang="en-US" u="sng" dirty="0" smtClean="0"/>
              <a:t>pronouns</a:t>
            </a:r>
            <a:r>
              <a:rPr lang="en-US" dirty="0" smtClean="0"/>
              <a:t> and </a:t>
            </a:r>
            <a:r>
              <a:rPr lang="en-US" u="sng" dirty="0" smtClean="0"/>
              <a:t>phrases</a:t>
            </a:r>
            <a:r>
              <a:rPr lang="en-US" dirty="0" smtClean="0"/>
              <a:t> to other words in a </a:t>
            </a:r>
            <a:r>
              <a:rPr lang="en-US" u="sng" dirty="0" smtClean="0"/>
              <a:t>sentence</a:t>
            </a:r>
            <a:r>
              <a:rPr lang="en-US" dirty="0" smtClean="0"/>
              <a:t>. The word or phrase that the preposition introduces is called the </a:t>
            </a:r>
            <a:r>
              <a:rPr lang="en-US" u="sng" dirty="0" smtClean="0"/>
              <a:t>object</a:t>
            </a:r>
            <a:r>
              <a:rPr lang="en-US" dirty="0" smtClean="0"/>
              <a:t> of the preposition.</a:t>
            </a:r>
          </a:p>
          <a:p>
            <a:pPr>
              <a:buNone/>
            </a:pPr>
            <a:r>
              <a:rPr lang="en-US" dirty="0" smtClean="0"/>
              <a:t>e.g. The book is </a:t>
            </a:r>
            <a:r>
              <a:rPr lang="en-US" b="1" dirty="0" smtClean="0"/>
              <a:t>on</a:t>
            </a:r>
            <a:r>
              <a:rPr lang="en-US" dirty="0" smtClean="0"/>
              <a:t> the table.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The book is </a:t>
            </a:r>
            <a:r>
              <a:rPr lang="en-US" b="1" dirty="0" smtClean="0"/>
              <a:t>beneath</a:t>
            </a:r>
            <a:r>
              <a:rPr lang="en-US" dirty="0" smtClean="0"/>
              <a:t> the table. 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She read the book </a:t>
            </a:r>
            <a:r>
              <a:rPr lang="en-US" b="1" dirty="0" smtClean="0"/>
              <a:t>during</a:t>
            </a:r>
            <a:r>
              <a:rPr lang="en-US" dirty="0" smtClean="0"/>
              <a:t>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Interjection?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interjection is a word that expresses strong feeling or emotion:</a:t>
            </a:r>
          </a:p>
          <a:p>
            <a:pPr>
              <a:buNone/>
            </a:pPr>
            <a:r>
              <a:rPr lang="en-US" dirty="0" smtClean="0"/>
              <a:t>1. An interjection usually comes at the beginning of the sentence.</a:t>
            </a:r>
          </a:p>
          <a:p>
            <a:pPr>
              <a:buNone/>
            </a:pPr>
            <a:r>
              <a:rPr lang="en-US" dirty="0" smtClean="0"/>
              <a:t>2. An interjection is often followed by an exclamation point (!) when the emotion is strong or a comma (,) when the emotion is mild.</a:t>
            </a:r>
          </a:p>
          <a:p>
            <a:pPr>
              <a:buNone/>
            </a:pPr>
            <a:r>
              <a:rPr lang="en-US" dirty="0" smtClean="0"/>
              <a:t>3. Do not overuse interjections. Include one when you want to make your point. If you use too many interjections, your writing loses its power and effectiveness.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Here are some common interjections: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305800" cy="473039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Bravo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Darn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Dear me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Eek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Golly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Goodness gracious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Goah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Hallelujah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Hey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Horrors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Hurrah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Hurray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Mmm</a:t>
                      </a:r>
                      <a:endParaRPr lang="en-US" sz="2400" dirty="0" smtClean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Oh</a:t>
                      </a:r>
                      <a:r>
                        <a:rPr lang="en-US" sz="2400" baseline="0" dirty="0" smtClean="0"/>
                        <a:t> 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Oops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Ouch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Phew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Really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Ugh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Whoa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Whoops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Wow</a:t>
                      </a:r>
                      <a:endParaRPr lang="en-US" sz="2400" dirty="0"/>
                    </a:p>
                  </a:txBody>
                  <a:tcPr/>
                </a:tc>
              </a:tr>
              <a:tr h="5582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Yeh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Yippee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adjective?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adjective modifies (qualifies or limits the meaning of) a noun or a pronoun. It answers the questions, </a:t>
            </a:r>
            <a:r>
              <a:rPr lang="en-US" i="1" dirty="0" smtClean="0">
                <a:solidFill>
                  <a:srgbClr val="FF0000"/>
                </a:solidFill>
              </a:rPr>
              <a:t>What kind? Which one(s)? How many? How much?</a:t>
            </a:r>
          </a:p>
          <a:p>
            <a:pPr>
              <a:buNone/>
            </a:pPr>
            <a:r>
              <a:rPr lang="en-US" dirty="0" smtClean="0"/>
              <a:t>e.g. Carrie read an </a:t>
            </a:r>
            <a:r>
              <a:rPr lang="en-US" dirty="0" smtClean="0">
                <a:solidFill>
                  <a:srgbClr val="FF0000"/>
                </a:solidFill>
              </a:rPr>
              <a:t>interesting</a:t>
            </a:r>
            <a:r>
              <a:rPr lang="en-US" dirty="0" smtClean="0"/>
              <a:t> story. (</a:t>
            </a:r>
            <a:r>
              <a:rPr lang="en-US" sz="2400" dirty="0" smtClean="0"/>
              <a:t>What </a:t>
            </a:r>
            <a:r>
              <a:rPr lang="en-US" sz="2400" i="1" dirty="0" smtClean="0"/>
              <a:t>kind</a:t>
            </a:r>
            <a:r>
              <a:rPr lang="en-US" sz="2400" dirty="0" smtClean="0"/>
              <a:t> of story?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recent</a:t>
            </a:r>
            <a:r>
              <a:rPr lang="en-US" dirty="0" smtClean="0"/>
              <a:t> article has that information. (</a:t>
            </a:r>
            <a:r>
              <a:rPr lang="en-US" sz="2400" i="1" dirty="0" smtClean="0"/>
              <a:t>Which</a:t>
            </a:r>
            <a:r>
              <a:rPr lang="en-US" sz="2400" dirty="0" smtClean="0"/>
              <a:t> article?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Kent owns </a:t>
            </a:r>
            <a:r>
              <a:rPr lang="en-US" dirty="0" smtClean="0">
                <a:solidFill>
                  <a:srgbClr val="FF0000"/>
                </a:solidFill>
              </a:rPr>
              <a:t>those</a:t>
            </a:r>
            <a:r>
              <a:rPr lang="en-US" dirty="0" smtClean="0"/>
              <a:t> surfboards. (</a:t>
            </a:r>
            <a:r>
              <a:rPr lang="en-US" sz="2400" i="1" dirty="0" smtClean="0"/>
              <a:t>Which</a:t>
            </a:r>
            <a:r>
              <a:rPr lang="en-US" sz="2400" dirty="0" smtClean="0"/>
              <a:t> surfboards?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Wendy paid </a:t>
            </a:r>
            <a:r>
              <a:rPr lang="en-US" dirty="0" smtClean="0">
                <a:solidFill>
                  <a:srgbClr val="FF0000"/>
                </a:solidFill>
              </a:rPr>
              <a:t>fifty</a:t>
            </a:r>
            <a:r>
              <a:rPr lang="en-US" dirty="0" smtClean="0"/>
              <a:t> dollars for the jacket. (</a:t>
            </a:r>
            <a:r>
              <a:rPr lang="en-US" sz="2400" i="1" dirty="0" smtClean="0"/>
              <a:t>How many </a:t>
            </a:r>
            <a:r>
              <a:rPr lang="en-US" sz="2400" dirty="0" smtClean="0"/>
              <a:t>dollars</a:t>
            </a:r>
            <a:r>
              <a:rPr lang="en-US" dirty="0" smtClean="0"/>
              <a:t>?)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Much</a:t>
            </a:r>
            <a:r>
              <a:rPr lang="en-US" dirty="0" smtClean="0"/>
              <a:t> space was devoted to her artwork. (</a:t>
            </a:r>
            <a:r>
              <a:rPr lang="en-US" i="1" dirty="0" smtClean="0"/>
              <a:t>How much </a:t>
            </a:r>
            <a:r>
              <a:rPr lang="en-US" dirty="0" smtClean="0"/>
              <a:t>space?)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088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Where to find adjectives in a sentence?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dirty="0" smtClean="0"/>
              <a:t>An adjective normally comes </a:t>
            </a:r>
            <a:r>
              <a:rPr lang="en-US" u="sng" dirty="0" smtClean="0"/>
              <a:t>before a noun</a:t>
            </a:r>
            <a:r>
              <a:rPr lang="en-US" dirty="0" smtClean="0"/>
              <a:t>, but </a:t>
            </a:r>
            <a:r>
              <a:rPr lang="en-US" u="sng" dirty="0" smtClean="0"/>
              <a:t>after an indefinite pronoun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e.g. Italian bread, black-and-blue mark, intelligent coaches;</a:t>
            </a:r>
          </a:p>
          <a:p>
            <a:pPr>
              <a:buNone/>
            </a:pPr>
            <a:r>
              <a:rPr lang="en-US" dirty="0" smtClean="0"/>
              <a:t>	something important, anyone valuable, etc.</a:t>
            </a:r>
          </a:p>
          <a:p>
            <a:pPr>
              <a:buNone/>
            </a:pPr>
            <a:r>
              <a:rPr lang="en-US" dirty="0" smtClean="0"/>
              <a:t>* Do NOT use a hyphen after an adverb ending in </a:t>
            </a:r>
            <a:r>
              <a:rPr lang="en-US" i="1" dirty="0" smtClean="0"/>
              <a:t>–</a:t>
            </a:r>
            <a:r>
              <a:rPr lang="en-US" i="1" dirty="0" err="1" smtClean="0"/>
              <a:t>ly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dirty="0" smtClean="0"/>
              <a:t>e.g. newly painted mural, sickly sweet odor, recently purchased</a:t>
            </a:r>
          </a:p>
          <a:p>
            <a:pPr>
              <a:buNone/>
            </a:pPr>
            <a:r>
              <a:rPr lang="en-US" dirty="0" smtClean="0"/>
              <a:t>** </a:t>
            </a:r>
            <a:r>
              <a:rPr lang="en-US" i="1" dirty="0" smtClean="0"/>
              <a:t>A, an</a:t>
            </a:r>
            <a:r>
              <a:rPr lang="en-US" dirty="0" smtClean="0"/>
              <a:t>, and </a:t>
            </a:r>
            <a:r>
              <a:rPr lang="en-US" i="1" dirty="0" smtClean="0"/>
              <a:t>the</a:t>
            </a:r>
            <a:r>
              <a:rPr lang="en-US" dirty="0" smtClean="0"/>
              <a:t> are normally used as adjectives, even though they are called </a:t>
            </a:r>
            <a:r>
              <a:rPr lang="en-US" u="sng" dirty="0" smtClean="0"/>
              <a:t>Articles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adverb?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/>
              <a:t> is a word that modifies (qualifies or limits) a verb, an adjective, or another adverb.</a:t>
            </a:r>
          </a:p>
          <a:p>
            <a:pPr>
              <a:buNone/>
            </a:pPr>
            <a:r>
              <a:rPr lang="en-US" dirty="0" smtClean="0"/>
              <a:t>	1. Many adverbs end in </a:t>
            </a:r>
            <a:r>
              <a:rPr lang="en-US" i="1" dirty="0" smtClean="0"/>
              <a:t>–</a:t>
            </a:r>
            <a:r>
              <a:rPr lang="en-US" i="1" dirty="0" err="1" smtClean="0"/>
              <a:t>ly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dirty="0" smtClean="0"/>
              <a:t>	2. Adverbs answer any of these four questions: Where? When? How? To what extent?</a:t>
            </a:r>
          </a:p>
          <a:p>
            <a:pPr>
              <a:buNone/>
            </a:pPr>
            <a:r>
              <a:rPr lang="en-US" dirty="0" smtClean="0"/>
              <a:t>	3. Adverbs make writing more specific and more exact.</a:t>
            </a:r>
          </a:p>
          <a:p>
            <a:pPr>
              <a:buNone/>
            </a:pPr>
            <a:r>
              <a:rPr lang="en-US" dirty="0" smtClean="0"/>
              <a:t>	4. Some adverbs do not end in </a:t>
            </a:r>
            <a:r>
              <a:rPr lang="en-US" i="1" dirty="0" smtClean="0"/>
              <a:t>–</a:t>
            </a:r>
            <a:r>
              <a:rPr lang="en-US" i="1" dirty="0" err="1" smtClean="0"/>
              <a:t>ly</a:t>
            </a:r>
            <a:r>
              <a:rPr lang="en-US" dirty="0" smtClean="0"/>
              <a:t>: again, always, just, nowhere, seldom, soon, very, almost, away, later, often, so, then, alone, even, never, perhaps, sometimes, there, yet, already, somewhat, quite, also, here, rather, now, too, somewhere, today, yesterday,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856488"/>
          </a:xfrm>
        </p:spPr>
        <p:txBody>
          <a:bodyPr/>
          <a:lstStyle/>
          <a:p>
            <a:r>
              <a:rPr lang="en-US" dirty="0" smtClean="0"/>
              <a:t>Adverbs in Sentences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47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Adverbs Modify Verbs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Adverbs Modify</a:t>
                      </a:r>
                      <a:r>
                        <a:rPr lang="en-US" baseline="0" dirty="0" smtClean="0"/>
                        <a:t> Adjectives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Adverbs</a:t>
                      </a:r>
                      <a:r>
                        <a:rPr lang="en-US" baseline="0" dirty="0" smtClean="0"/>
                        <a:t> Modify other Adverbs</a:t>
                      </a:r>
                      <a:endParaRPr lang="en-US" dirty="0"/>
                    </a:p>
                  </a:txBody>
                  <a:tcPr/>
                </a:tc>
              </a:tr>
              <a:tr h="407722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smtClean="0"/>
                        <a:t>John</a:t>
                      </a:r>
                      <a:r>
                        <a:rPr lang="en-US" sz="2000" baseline="0" dirty="0" smtClean="0"/>
                        <a:t> ate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</a:rPr>
                        <a:t>quickly</a:t>
                      </a:r>
                      <a:r>
                        <a:rPr lang="en-US" sz="2000" baseline="0" dirty="0" smtClean="0"/>
                        <a:t>. (</a:t>
                      </a:r>
                      <a:r>
                        <a:rPr lang="en-US" sz="2000" i="1" baseline="0" dirty="0" smtClean="0"/>
                        <a:t>How</a:t>
                      </a:r>
                      <a:r>
                        <a:rPr lang="en-US" sz="2000" baseline="0" dirty="0" smtClean="0"/>
                        <a:t> did he eat?)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/>
                        <a:t>I walk </a:t>
                      </a:r>
                      <a:r>
                        <a:rPr lang="en-US" sz="2000" i="1" baseline="0" dirty="0" smtClean="0"/>
                        <a:t>there</a:t>
                      </a:r>
                      <a:r>
                        <a:rPr lang="en-US" sz="2000" baseline="0" dirty="0" smtClean="0"/>
                        <a:t>. (</a:t>
                      </a:r>
                      <a:r>
                        <a:rPr lang="en-US" sz="2000" i="1" baseline="0" dirty="0" smtClean="0"/>
                        <a:t>Where</a:t>
                      </a:r>
                      <a:r>
                        <a:rPr lang="en-US" sz="2000" baseline="0" dirty="0" smtClean="0"/>
                        <a:t> did I walk?)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/>
                        <a:t>Ashleigh will eat </a:t>
                      </a:r>
                      <a:r>
                        <a:rPr lang="en-US" sz="2000" i="1" baseline="0" dirty="0" smtClean="0"/>
                        <a:t>soon</a:t>
                      </a:r>
                      <a:r>
                        <a:rPr lang="en-US" sz="2000" baseline="0" dirty="0" smtClean="0"/>
                        <a:t>. (</a:t>
                      </a:r>
                      <a:r>
                        <a:rPr lang="en-US" sz="2000" i="1" baseline="0" dirty="0" smtClean="0"/>
                        <a:t>When</a:t>
                      </a:r>
                      <a:r>
                        <a:rPr lang="en-US" sz="2000" baseline="0" dirty="0" smtClean="0"/>
                        <a:t> will Ashleigh eat?)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smtClean="0"/>
                        <a:t>Rex is </a:t>
                      </a:r>
                      <a:r>
                        <a:rPr lang="en-US" sz="2000" i="1" dirty="0" smtClean="0"/>
                        <a:t>very</a:t>
                      </a:r>
                      <a:r>
                        <a:rPr lang="en-US" sz="2000" dirty="0" smtClean="0"/>
                        <a:t> happy. (Very</a:t>
                      </a:r>
                      <a:r>
                        <a:rPr lang="en-US" sz="2000" baseline="0" dirty="0" smtClean="0"/>
                        <a:t> modifies the adjective happy and answers the question, </a:t>
                      </a:r>
                      <a:r>
                        <a:rPr lang="en-US" sz="2000" i="1" baseline="0" dirty="0" smtClean="0"/>
                        <a:t>To what extent?)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/>
                        <a:t>The program was </a:t>
                      </a:r>
                      <a:r>
                        <a:rPr lang="en-US" sz="2000" i="1" baseline="0" dirty="0" smtClean="0"/>
                        <a:t>too</a:t>
                      </a:r>
                      <a:r>
                        <a:rPr lang="en-US" sz="2000" baseline="0" dirty="0" smtClean="0"/>
                        <a:t> unrealistic. (Too modifies the adjective unrealistic and answers the question, </a:t>
                      </a:r>
                      <a:r>
                        <a:rPr lang="en-US" sz="2000" i="1" baseline="0" dirty="0" smtClean="0"/>
                        <a:t>To what extent?)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smtClean="0"/>
                        <a:t>Warren walks </a:t>
                      </a:r>
                      <a:r>
                        <a:rPr lang="en-US" sz="2000" i="1" dirty="0" smtClean="0"/>
                        <a:t>too </a:t>
                      </a:r>
                      <a:r>
                        <a:rPr lang="en-US" sz="2000" dirty="0" smtClean="0"/>
                        <a:t>quickly. (Too modifies the adverb</a:t>
                      </a:r>
                      <a:r>
                        <a:rPr lang="en-US" sz="2000" baseline="0" dirty="0" smtClean="0"/>
                        <a:t> quickly and answers the question, </a:t>
                      </a:r>
                      <a:r>
                        <a:rPr lang="en-US" sz="2000" i="1" baseline="0" dirty="0" smtClean="0"/>
                        <a:t>How quickly?)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/>
                        <a:t>He moved </a:t>
                      </a:r>
                      <a:r>
                        <a:rPr lang="en-US" sz="2000" i="1" baseline="0" dirty="0" smtClean="0"/>
                        <a:t>rather </a:t>
                      </a:r>
                      <a:r>
                        <a:rPr lang="en-US" sz="2000" baseline="0" dirty="0" smtClean="0"/>
                        <a:t>recently. (Rather modifies the adverb recently and answers the question, </a:t>
                      </a:r>
                      <a:r>
                        <a:rPr lang="en-US" sz="2000" i="1" baseline="0" dirty="0" smtClean="0"/>
                        <a:t>How recently?)</a:t>
                      </a:r>
                      <a:endParaRPr lang="en-US" sz="20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/>
          <a:lstStyle/>
          <a:p>
            <a:r>
              <a:rPr lang="en-US" dirty="0" smtClean="0"/>
              <a:t>Practice: Adverb or Adjective?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Identify the part of speech of the underlined word.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Helen has a </a:t>
            </a:r>
            <a:r>
              <a:rPr lang="en-US" sz="2800" u="sng" dirty="0" smtClean="0"/>
              <a:t>yearly</a:t>
            </a:r>
            <a:r>
              <a:rPr lang="en-US" sz="2800" dirty="0" smtClean="0"/>
              <a:t> membership at the local health club.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Helen contributes </a:t>
            </a:r>
            <a:r>
              <a:rPr lang="en-US" sz="2800" u="sng" dirty="0" smtClean="0"/>
              <a:t>yearly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Mike arrived </a:t>
            </a:r>
            <a:r>
              <a:rPr lang="en-US" sz="2800" u="sng" dirty="0" smtClean="0"/>
              <a:t>late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</a:t>
            </a:r>
            <a:r>
              <a:rPr lang="en-US" sz="2800" u="sng" dirty="0" smtClean="0"/>
              <a:t>late</a:t>
            </a:r>
            <a:r>
              <a:rPr lang="en-US" sz="2800" dirty="0" smtClean="0"/>
              <a:t> delivery cut down on sales in the supermarket.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Note: Adjectives describe nouns and pronouns. Adverbs describe verbs, adjectives, and other adverbs.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Comparisons: Big-Bigger-Biggest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Big is called the </a:t>
            </a:r>
            <a:r>
              <a:rPr lang="en-US" u="sng" dirty="0" smtClean="0"/>
              <a:t>positive</a:t>
            </a:r>
            <a:r>
              <a:rPr lang="en-US" dirty="0" smtClean="0"/>
              <a:t>; bigger is called the </a:t>
            </a:r>
            <a:r>
              <a:rPr lang="en-US" u="sng" dirty="0" smtClean="0"/>
              <a:t>comparative</a:t>
            </a:r>
            <a:r>
              <a:rPr lang="en-US" dirty="0" smtClean="0"/>
              <a:t>; biggest is called the </a:t>
            </a:r>
            <a:r>
              <a:rPr lang="en-US" u="sng" dirty="0" smtClean="0"/>
              <a:t>superlative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286000"/>
          <a:ext cx="85344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2594400"/>
                <a:gridCol w="23400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  (-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; more)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Superlative  (-</a:t>
                      </a:r>
                      <a:r>
                        <a:rPr lang="en-US" dirty="0" err="1" smtClean="0"/>
                        <a:t>est</a:t>
                      </a:r>
                      <a:r>
                        <a:rPr lang="en-US" dirty="0" smtClean="0"/>
                        <a:t>, most)</a:t>
                      </a:r>
                      <a:endParaRPr lang="en-US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dirty="0" smtClean="0"/>
                        <a:t>For </a:t>
                      </a:r>
                      <a:r>
                        <a:rPr lang="en-US" u="sng" dirty="0" smtClean="0"/>
                        <a:t>short</a:t>
                      </a:r>
                      <a:r>
                        <a:rPr lang="en-US" dirty="0" smtClean="0"/>
                        <a:t> adj. and adv., add  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/>
                        <a:t>and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–est</a:t>
                      </a:r>
                      <a:r>
                        <a:rPr lang="en-US" i="1" dirty="0" smtClean="0"/>
                        <a:t>.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e.g. Mary is </a:t>
                      </a:r>
                      <a:r>
                        <a:rPr lang="en-US" u="sng" dirty="0" smtClean="0"/>
                        <a:t>thin.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e.g. Lisa is </a:t>
                      </a:r>
                      <a:r>
                        <a:rPr lang="en-US" u="sng" dirty="0" smtClean="0"/>
                        <a:t>thinner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e.g. Katie is the </a:t>
                      </a:r>
                      <a:r>
                        <a:rPr lang="en-US" u="sng" smtClean="0"/>
                        <a:t>thinnest</a:t>
                      </a:r>
                      <a:r>
                        <a:rPr lang="en-US" smtClean="0"/>
                        <a:t>.</a:t>
                      </a:r>
                      <a:endParaRPr lang="en-US"/>
                    </a:p>
                  </a:txBody>
                  <a:tcPr/>
                </a:tc>
              </a:tr>
              <a:tr h="1823257">
                <a:tc>
                  <a:txBody>
                    <a:bodyPr/>
                    <a:lstStyle/>
                    <a:p>
                      <a:r>
                        <a:rPr lang="en-US" dirty="0" smtClean="0"/>
                        <a:t>For </a:t>
                      </a:r>
                      <a:r>
                        <a:rPr lang="en-US" u="sng" dirty="0" smtClean="0"/>
                        <a:t>longer</a:t>
                      </a:r>
                      <a:r>
                        <a:rPr lang="en-US" dirty="0" smtClean="0"/>
                        <a:t> adj. and </a:t>
                      </a:r>
                      <a:r>
                        <a:rPr lang="en-US" u="sng" dirty="0" smtClean="0"/>
                        <a:t>most</a:t>
                      </a:r>
                      <a:r>
                        <a:rPr lang="en-US" dirty="0" smtClean="0"/>
                        <a:t> adv., use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en-US" dirty="0" smtClean="0"/>
                        <a:t> and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en-US" i="0" dirty="0" smtClean="0">
                          <a:solidFill>
                            <a:schemeClr val="dk1"/>
                          </a:solidFill>
                        </a:rPr>
                        <a:t>,</a:t>
                      </a:r>
                      <a:r>
                        <a:rPr lang="en-US" i="0" baseline="0" dirty="0" smtClean="0">
                          <a:solidFill>
                            <a:schemeClr val="dk1"/>
                          </a:solidFill>
                        </a:rPr>
                        <a:t> or 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less</a:t>
                      </a:r>
                      <a:r>
                        <a:rPr lang="en-US" i="0" baseline="0" dirty="0" smtClean="0">
                          <a:solidFill>
                            <a:schemeClr val="dk1"/>
                          </a:solidFill>
                        </a:rPr>
                        <a:t> and 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least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I am </a:t>
                      </a:r>
                      <a:r>
                        <a:rPr lang="en-US" u="sng" dirty="0" smtClean="0"/>
                        <a:t>capable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2. I eat </a:t>
                      </a:r>
                      <a:r>
                        <a:rPr lang="en-US" u="sng" dirty="0" smtClean="0"/>
                        <a:t>quickly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3. Helen</a:t>
                      </a:r>
                      <a:r>
                        <a:rPr lang="en-US" baseline="0" dirty="0" smtClean="0"/>
                        <a:t> is </a:t>
                      </a:r>
                      <a:r>
                        <a:rPr lang="en-US" u="sng" baseline="0" dirty="0" smtClean="0"/>
                        <a:t>willing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r>
                        <a:rPr lang="en-US" baseline="0" dirty="0" smtClean="0"/>
                        <a:t>4. Brent runs </a:t>
                      </a:r>
                      <a:r>
                        <a:rPr lang="en-US" u="sng" baseline="0" dirty="0" smtClean="0"/>
                        <a:t>gracefully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You are </a:t>
                      </a:r>
                      <a:r>
                        <a:rPr lang="en-US" u="sng" dirty="0" smtClean="0"/>
                        <a:t>more capable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You eat </a:t>
                      </a:r>
                      <a:r>
                        <a:rPr lang="en-US" u="sng" dirty="0" smtClean="0"/>
                        <a:t>more quickly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Eric</a:t>
                      </a:r>
                      <a:r>
                        <a:rPr lang="en-US" baseline="0" dirty="0" smtClean="0"/>
                        <a:t> is </a:t>
                      </a:r>
                      <a:r>
                        <a:rPr lang="en-US" u="sng" baseline="0" dirty="0" smtClean="0"/>
                        <a:t>less willing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Sam runs </a:t>
                      </a:r>
                      <a:r>
                        <a:rPr lang="en-US" u="sng" baseline="0" dirty="0" smtClean="0"/>
                        <a:t>less gracefully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Maria is </a:t>
                      </a:r>
                      <a:r>
                        <a:rPr lang="en-US" u="sng" dirty="0" smtClean="0"/>
                        <a:t>most capable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She eats </a:t>
                      </a:r>
                      <a:r>
                        <a:rPr lang="en-US" u="sng" dirty="0" smtClean="0"/>
                        <a:t>most quickly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Of the three,</a:t>
                      </a:r>
                      <a:r>
                        <a:rPr lang="en-US" baseline="0" dirty="0" smtClean="0"/>
                        <a:t> Rick is </a:t>
                      </a:r>
                      <a:r>
                        <a:rPr lang="en-US" u="sng" baseline="0" dirty="0" smtClean="0"/>
                        <a:t>least willing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Of the three, Mark runs </a:t>
                      </a:r>
                      <a:r>
                        <a:rPr lang="en-US" u="sng" baseline="0" dirty="0" smtClean="0"/>
                        <a:t>least gracefully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Alert</a:t>
            </a:r>
            <a:r>
              <a:rPr lang="en-US" sz="3600" dirty="0" smtClean="0"/>
              <a:t>: some adjectives can’t get any bigger or better---they are already superlative.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WRONG</a:t>
            </a:r>
            <a:r>
              <a:rPr lang="en-US" dirty="0" smtClean="0"/>
              <a:t>: This is my </a:t>
            </a:r>
            <a:r>
              <a:rPr lang="en-US" dirty="0" err="1" smtClean="0"/>
              <a:t>firstest</a:t>
            </a:r>
            <a:r>
              <a:rPr lang="en-US" dirty="0" smtClean="0"/>
              <a:t> trip to New York.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WRONG</a:t>
            </a:r>
            <a:r>
              <a:rPr lang="en-US" dirty="0" smtClean="0"/>
              <a:t>: This is my most first trip to New York.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RIGHT</a:t>
            </a:r>
            <a:r>
              <a:rPr lang="en-US" dirty="0" smtClean="0"/>
              <a:t>: This is my first trip to New York.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Here are some other adjectives that work this way: </a:t>
            </a:r>
            <a:r>
              <a:rPr lang="en-US" i="1" dirty="0" smtClean="0"/>
              <a:t>best, unique, only, perfect, round, square, one-of-a-kind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Be</a:t>
            </a:r>
            <a:r>
              <a:rPr lang="en-US" sz="4000" dirty="0" smtClean="0"/>
              <a:t> careful where you place adverbs!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WEAK</a:t>
            </a:r>
            <a:r>
              <a:rPr lang="en-US" dirty="0" smtClean="0"/>
              <a:t>: I had </a:t>
            </a:r>
            <a:r>
              <a:rPr lang="en-US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been </a:t>
            </a:r>
            <a:r>
              <a:rPr lang="en-US" u="sng" dirty="0" smtClean="0"/>
              <a:t>asleep</a:t>
            </a:r>
            <a:r>
              <a:rPr lang="en-US" dirty="0" smtClean="0"/>
              <a:t> for ten minutes when the phone rang and woke me up.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smtClean="0"/>
              <a:t>BETTER</a:t>
            </a:r>
            <a:r>
              <a:rPr lang="en-US" dirty="0" smtClean="0"/>
              <a:t>: I had been asleep for </a:t>
            </a:r>
            <a:r>
              <a:rPr lang="en-US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ten minutes when the phone rang and woke me up.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NOT VERY ROMANTIC</a:t>
            </a:r>
            <a:r>
              <a:rPr lang="en-US" dirty="0" smtClean="0"/>
              <a:t>: My darling, I </a:t>
            </a:r>
            <a:r>
              <a:rPr lang="en-US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</a:t>
            </a:r>
            <a:r>
              <a:rPr lang="en-US" u="sng" dirty="0" smtClean="0"/>
              <a:t>think </a:t>
            </a:r>
            <a:r>
              <a:rPr lang="en-US" dirty="0" smtClean="0"/>
              <a:t>about you.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smtClean="0"/>
              <a:t>BETTER</a:t>
            </a:r>
            <a:r>
              <a:rPr lang="en-US" dirty="0" smtClean="0"/>
              <a:t>: My darling, I think </a:t>
            </a:r>
            <a:r>
              <a:rPr lang="en-US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about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U-Turn Arrow 6"/>
          <p:cNvSpPr/>
          <p:nvPr/>
        </p:nvSpPr>
        <p:spPr>
          <a:xfrm>
            <a:off x="3200400" y="1752600"/>
            <a:ext cx="1371600" cy="3048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>
            <a:off x="6477000" y="3962400"/>
            <a:ext cx="6858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Preposition Words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76300" y="2110581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Callout 4"/>
          <p:cNvSpPr/>
          <p:nvPr/>
        </p:nvSpPr>
        <p:spPr>
          <a:xfrm>
            <a:off x="5670305" y="199334"/>
            <a:ext cx="1994389" cy="1446429"/>
          </a:xfrm>
          <a:prstGeom prst="wedgeEllipseCallout">
            <a:avLst>
              <a:gd name="adj1" fmla="val -83372"/>
              <a:gd name="adj2" fmla="val -48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67400" y="457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prep. &amp; compound prep.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96112"/>
          </a:xfrm>
        </p:spPr>
        <p:txBody>
          <a:bodyPr/>
          <a:lstStyle/>
          <a:p>
            <a:r>
              <a:rPr lang="en-US" dirty="0" smtClean="0"/>
              <a:t>What are verbs?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805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Action V.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Linking V.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Helping V.</a:t>
                      </a:r>
                      <a:endParaRPr lang="en-US" sz="2400" dirty="0"/>
                    </a:p>
                  </a:txBody>
                  <a:tcPr/>
                </a:tc>
              </a:tr>
              <a:tr h="4472429">
                <a:tc>
                  <a:txBody>
                    <a:bodyPr/>
                    <a:lstStyle/>
                    <a:p>
                      <a:r>
                        <a:rPr lang="en-US" dirty="0" smtClean="0"/>
                        <a:t>*An </a:t>
                      </a:r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action verb </a:t>
                      </a:r>
                      <a:r>
                        <a:rPr lang="en-US" dirty="0" smtClean="0"/>
                        <a:t>tells what action (often a physical action) a subject is performing, has performed</a:t>
                      </a:r>
                      <a:r>
                        <a:rPr lang="en-US" baseline="0" dirty="0" smtClean="0"/>
                        <a:t> and will perform.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e.g. My father </a:t>
                      </a:r>
                      <a:r>
                        <a:rPr lang="en-US" u="sng" baseline="0" dirty="0" smtClean="0"/>
                        <a:t>delivers</a:t>
                      </a:r>
                      <a:r>
                        <a:rPr lang="en-US" baseline="0" dirty="0" smtClean="0"/>
                        <a:t> packages to department stores each day.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u="sng" baseline="0" dirty="0" smtClean="0">
                          <a:solidFill>
                            <a:srgbClr val="FF0000"/>
                          </a:solidFill>
                        </a:rPr>
                        <a:t>linking verb </a:t>
                      </a:r>
                      <a:r>
                        <a:rPr lang="en-US" baseline="0" dirty="0" smtClean="0"/>
                        <a:t>connects (or links) a subject to a noun or an adjective in the predicate. The most common linking verbs are the forms of the verb “to be” (</a:t>
                      </a:r>
                      <a:r>
                        <a:rPr lang="en-US" i="1" baseline="0" dirty="0" smtClean="0"/>
                        <a:t>am, is, are, was, were, been, being</a:t>
                      </a:r>
                      <a:r>
                        <a:rPr lang="en-US" baseline="0" dirty="0" smtClean="0"/>
                        <a:t>) and </a:t>
                      </a:r>
                      <a:r>
                        <a:rPr lang="en-US" i="1" baseline="0" dirty="0" smtClean="0"/>
                        <a:t>appear, become, feel, grow, look, remain, seem, smell, sound, stay, taste</a:t>
                      </a:r>
                      <a:r>
                        <a:rPr lang="en-US" baseline="0" dirty="0" smtClean="0"/>
                        <a:t>, and </a:t>
                      </a:r>
                      <a:r>
                        <a:rPr lang="en-US" i="1" baseline="0" dirty="0" smtClean="0"/>
                        <a:t>turn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r>
                        <a:rPr lang="en-US" baseline="0" dirty="0" smtClean="0"/>
                        <a:t>e.g. Reggie </a:t>
                      </a:r>
                      <a:r>
                        <a:rPr lang="en-US" u="sng" baseline="0" dirty="0" smtClean="0"/>
                        <a:t>looked</a:t>
                      </a:r>
                      <a:r>
                        <a:rPr lang="en-US" baseline="0" dirty="0" smtClean="0"/>
                        <a:t> confused.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*A </a:t>
                      </a:r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helping verb </a:t>
                      </a:r>
                      <a:r>
                        <a:rPr lang="en-US" dirty="0" smtClean="0"/>
                        <a:t>assists the main verb in a sentence. There can be more than one helping verb in each sentence. In a questioning (interrogatives)</a:t>
                      </a:r>
                      <a:r>
                        <a:rPr lang="en-US" baseline="0" dirty="0" smtClean="0"/>
                        <a:t> sentence, the helping verb is usually separated from the main verb. The common helping verbs are: </a:t>
                      </a:r>
                      <a:r>
                        <a:rPr lang="en-US" i="1" baseline="0" dirty="0" smtClean="0"/>
                        <a:t>am, is, are, was, were, be, been, being, has, had, have, do, does, did, may, might, must, can, could, shall, should, will</a:t>
                      </a:r>
                      <a:r>
                        <a:rPr lang="en-US" baseline="0" dirty="0" smtClean="0"/>
                        <a:t>, and </a:t>
                      </a:r>
                      <a:r>
                        <a:rPr lang="en-US" i="1" baseline="0" dirty="0" smtClean="0"/>
                        <a:t>would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Practice: What kind of verb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dirty="0" smtClean="0"/>
              <a:t>Identify the part of speech of the underlined word. Mark it with AV (action verb), LV (linking verb), or HV (helping verb).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member </a:t>
            </a:r>
            <a:r>
              <a:rPr lang="en-US" u="sng" dirty="0" smtClean="0"/>
              <a:t>are</a:t>
            </a:r>
            <a:r>
              <a:rPr lang="en-US" dirty="0" smtClean="0"/>
              <a:t> going to the city tomorrow evening.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He </a:t>
            </a:r>
            <a:r>
              <a:rPr lang="en-US" u="sng" dirty="0" smtClean="0"/>
              <a:t>appeared</a:t>
            </a:r>
            <a:r>
              <a:rPr lang="en-US" dirty="0" smtClean="0"/>
              <a:t> at the game.</a:t>
            </a:r>
          </a:p>
          <a:p>
            <a:pPr marL="514350" indent="-514350">
              <a:buAutoNum type="arabicPeriod"/>
            </a:pPr>
            <a:r>
              <a:rPr lang="en-US" dirty="0" smtClean="0"/>
              <a:t>Tammy </a:t>
            </a:r>
            <a:r>
              <a:rPr lang="en-US" u="sng" dirty="0" smtClean="0"/>
              <a:t>grew</a:t>
            </a:r>
            <a:r>
              <a:rPr lang="en-US" dirty="0" smtClean="0"/>
              <a:t> tired during the long concert.</a:t>
            </a:r>
          </a:p>
          <a:p>
            <a:pPr marL="514350" indent="-514350">
              <a:buAutoNum type="arabicPeriod"/>
            </a:pPr>
            <a:r>
              <a:rPr lang="en-US" dirty="0" smtClean="0"/>
              <a:t>Oscar </a:t>
            </a:r>
            <a:r>
              <a:rPr lang="en-US" u="sng" dirty="0" smtClean="0"/>
              <a:t>will</a:t>
            </a:r>
            <a:r>
              <a:rPr lang="en-US" dirty="0" smtClean="0"/>
              <a:t> help Petra with the project.</a:t>
            </a:r>
          </a:p>
          <a:p>
            <a:pPr marL="514350" indent="-514350">
              <a:buAutoNum type="arabicPeriod"/>
            </a:pPr>
            <a:r>
              <a:rPr lang="en-US" dirty="0" smtClean="0"/>
              <a:t>Susan </a:t>
            </a:r>
            <a:r>
              <a:rPr lang="en-US" u="sng" dirty="0" smtClean="0"/>
              <a:t>skated</a:t>
            </a:r>
            <a:r>
              <a:rPr lang="en-US" dirty="0" smtClean="0"/>
              <a:t> across the rink in Central Park.</a:t>
            </a:r>
          </a:p>
          <a:p>
            <a:pPr marL="514350" indent="-514350">
              <a:buAutoNum type="arabicPeriod"/>
            </a:pPr>
            <a:r>
              <a:rPr lang="en-US" dirty="0" smtClean="0"/>
              <a:t>I </a:t>
            </a:r>
            <a:r>
              <a:rPr lang="en-US" u="sng" dirty="0" smtClean="0"/>
              <a:t>remained</a:t>
            </a:r>
            <a:r>
              <a:rPr lang="en-US" dirty="0" smtClean="0"/>
              <a:t> calm when the accident happened.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or preposition?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Difference: Adverb answers the questions, </a:t>
            </a:r>
            <a:r>
              <a:rPr lang="en-US" i="1" dirty="0" smtClean="0">
                <a:solidFill>
                  <a:srgbClr val="FF0000"/>
                </a:solidFill>
              </a:rPr>
              <a:t>Where? When? How? To what extent? </a:t>
            </a:r>
            <a:r>
              <a:rPr lang="en-US" dirty="0" smtClean="0"/>
              <a:t>by itself. Prepositions (both common and compound prepositions need more than just themselves to answer the same questions.</a:t>
            </a:r>
          </a:p>
          <a:p>
            <a:pPr>
              <a:buNone/>
            </a:pPr>
            <a:r>
              <a:rPr lang="en-US" dirty="0" smtClean="0"/>
              <a:t>e.g. He fell </a:t>
            </a:r>
            <a:r>
              <a:rPr lang="en-US" i="1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. (Down is a(n) _____ because it takes only one word to tell where he fell.)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He fell </a:t>
            </a:r>
            <a:r>
              <a:rPr lang="en-US" i="1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the stairs. (Down is a(an) ____ because it takes more than a single word to tell where he fell.)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turn to label the Parts of Speech: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They walked </a:t>
            </a:r>
            <a:r>
              <a:rPr lang="en-US" sz="4400" i="1" dirty="0" smtClean="0">
                <a:solidFill>
                  <a:srgbClr val="FF0000"/>
                </a:solidFill>
              </a:rPr>
              <a:t>aboard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They walked </a:t>
            </a:r>
            <a:r>
              <a:rPr lang="en-US" sz="4400" i="1" dirty="0" smtClean="0">
                <a:solidFill>
                  <a:srgbClr val="FF0000"/>
                </a:solidFill>
              </a:rPr>
              <a:t>aboard</a:t>
            </a:r>
            <a:r>
              <a:rPr lang="en-US" sz="4400" dirty="0" smtClean="0"/>
              <a:t> the ship.</a:t>
            </a:r>
          </a:p>
          <a:p>
            <a:endParaRPr lang="en-US" sz="4400" dirty="0"/>
          </a:p>
          <a:p>
            <a:pPr>
              <a:buNone/>
            </a:pPr>
            <a:r>
              <a:rPr lang="en-US" sz="4400" dirty="0" smtClean="0"/>
              <a:t>* </a:t>
            </a:r>
            <a:r>
              <a:rPr lang="en-US" sz="2800" dirty="0" smtClean="0"/>
              <a:t>Summary: A common preposition is a word that shows the relationship between a noun or a pronoun and another word in the sentence.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Preposition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400" dirty="0" smtClean="0">
                <a:latin typeface="Freestyle Script" pitchFamily="66" charset="0"/>
              </a:rPr>
              <a:t>Through the dark wet mists,</a:t>
            </a:r>
          </a:p>
          <a:p>
            <a:pPr>
              <a:buNone/>
            </a:pPr>
            <a:r>
              <a:rPr lang="en-US" sz="4400" dirty="0">
                <a:latin typeface="Freestyle Script" pitchFamily="66" charset="0"/>
              </a:rPr>
              <a:t>	</a:t>
            </a:r>
            <a:r>
              <a:rPr lang="en-US" sz="4400" dirty="0" smtClean="0">
                <a:latin typeface="Freestyle Script" pitchFamily="66" charset="0"/>
              </a:rPr>
              <a:t>Beside the rushing river,</a:t>
            </a:r>
          </a:p>
          <a:p>
            <a:pPr>
              <a:buNone/>
            </a:pPr>
            <a:r>
              <a:rPr lang="en-US" sz="4400" dirty="0">
                <a:latin typeface="Freestyle Script" pitchFamily="66" charset="0"/>
              </a:rPr>
              <a:t>	</a:t>
            </a:r>
            <a:r>
              <a:rPr lang="en-US" sz="4400" dirty="0" smtClean="0">
                <a:latin typeface="Freestyle Script" pitchFamily="66" charset="0"/>
              </a:rPr>
              <a:t>Into gigantic, beautiful trees,</a:t>
            </a:r>
          </a:p>
          <a:p>
            <a:pPr>
              <a:buNone/>
            </a:pPr>
            <a:r>
              <a:rPr lang="en-US" sz="4400" dirty="0">
                <a:latin typeface="Freestyle Script" pitchFamily="66" charset="0"/>
              </a:rPr>
              <a:t>	</a:t>
            </a:r>
            <a:r>
              <a:rPr lang="en-US" sz="4400" dirty="0" smtClean="0">
                <a:latin typeface="Freestyle Script" pitchFamily="66" charset="0"/>
              </a:rPr>
              <a:t>Close to toucans and big, wet leaves,</a:t>
            </a:r>
          </a:p>
          <a:p>
            <a:pPr>
              <a:buNone/>
            </a:pPr>
            <a:r>
              <a:rPr lang="en-US" sz="4400" dirty="0">
                <a:latin typeface="Freestyle Script" pitchFamily="66" charset="0"/>
              </a:rPr>
              <a:t>	</a:t>
            </a:r>
            <a:r>
              <a:rPr lang="en-US" sz="4400" dirty="0" smtClean="0">
                <a:latin typeface="Freestyle Script" pitchFamily="66" charset="0"/>
              </a:rPr>
              <a:t>We got lost in the rain forest.</a:t>
            </a:r>
            <a:endParaRPr lang="en-US" sz="4400" dirty="0">
              <a:latin typeface="Freestyle Script" pitchFamily="66" charset="0"/>
            </a:endParaRPr>
          </a:p>
        </p:txBody>
      </p:sp>
      <p:pic>
        <p:nvPicPr>
          <p:cNvPr id="4" name="Picture 3" descr="rainf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2057400"/>
            <a:ext cx="2731008" cy="20482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*Prepositional phrases will </a:t>
            </a:r>
            <a:r>
              <a:rPr lang="en-US" sz="3600" u="sng" dirty="0" smtClean="0"/>
              <a:t>not</a:t>
            </a:r>
            <a:r>
              <a:rPr lang="en-US" sz="3600" dirty="0" smtClean="0"/>
              <a:t> be the </a:t>
            </a:r>
            <a:r>
              <a:rPr lang="en-US" sz="3600" dirty="0" smtClean="0">
                <a:solidFill>
                  <a:srgbClr val="FF0000"/>
                </a:solidFill>
              </a:rPr>
              <a:t>subject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FF0000"/>
                </a:solidFill>
              </a:rPr>
              <a:t>verb</a:t>
            </a:r>
            <a:r>
              <a:rPr lang="en-US" sz="3600" dirty="0" smtClean="0"/>
              <a:t> of the sentence.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look for </a:t>
            </a:r>
            <a:r>
              <a:rPr lang="en-US" u="sng" dirty="0" smtClean="0"/>
              <a:t>subjects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After crossing out all prepositional phrases, find </a:t>
            </a:r>
            <a:r>
              <a:rPr lang="en-US" b="1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the sentence is about.</a:t>
            </a:r>
          </a:p>
          <a:p>
            <a:pPr>
              <a:buNone/>
            </a:pPr>
            <a:r>
              <a:rPr lang="en-US" dirty="0" smtClean="0"/>
              <a:t>	e.g. The </a:t>
            </a:r>
            <a:r>
              <a:rPr lang="en-US" u="sng" dirty="0" smtClean="0"/>
              <a:t>man</a:t>
            </a:r>
            <a:r>
              <a:rPr lang="en-US" dirty="0" smtClean="0"/>
              <a:t> </a:t>
            </a:r>
            <a:r>
              <a:rPr lang="en-US" strike="sngStrike" dirty="0" smtClean="0"/>
              <a:t>with his son </a:t>
            </a:r>
            <a:r>
              <a:rPr lang="en-US" dirty="0" smtClean="0"/>
              <a:t>walked </a:t>
            </a:r>
            <a:r>
              <a:rPr lang="en-US" strike="sngStrike" dirty="0" smtClean="0"/>
              <a:t>toward 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to look for </a:t>
            </a:r>
            <a:r>
              <a:rPr lang="en-US" u="sng" dirty="0" smtClean="0"/>
              <a:t>verbs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After finding the subject of the sentence, decide what happened or what “is” in the sentence. Remember: the verb will never be in a prepositional phrase.</a:t>
            </a:r>
          </a:p>
          <a:p>
            <a:pPr>
              <a:buNone/>
            </a:pPr>
            <a:r>
              <a:rPr lang="en-US" dirty="0" smtClean="0"/>
              <a:t>	e.g. A book </a:t>
            </a:r>
            <a:r>
              <a:rPr lang="en-US" strike="sngStrike" dirty="0" smtClean="0"/>
              <a:t>of stamps </a:t>
            </a:r>
            <a:r>
              <a:rPr lang="en-US" u="sng" dirty="0" smtClean="0"/>
              <a:t>lay</a:t>
            </a:r>
            <a:r>
              <a:rPr lang="en-US" dirty="0" smtClean="0"/>
              <a:t> </a:t>
            </a:r>
            <a:r>
              <a:rPr lang="en-US" strike="sngStrike" dirty="0" smtClean="0"/>
              <a:t>on the table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Noun?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noun names a </a:t>
            </a:r>
            <a:r>
              <a:rPr lang="en-US" u="sng" dirty="0" smtClean="0"/>
              <a:t>person</a:t>
            </a:r>
            <a:r>
              <a:rPr lang="en-US" dirty="0" smtClean="0"/>
              <a:t>, a </a:t>
            </a:r>
            <a:r>
              <a:rPr lang="en-US" u="sng" dirty="0" smtClean="0"/>
              <a:t>place</a:t>
            </a:r>
            <a:r>
              <a:rPr lang="en-US" dirty="0" smtClean="0"/>
              <a:t>, or a </a:t>
            </a:r>
            <a:r>
              <a:rPr lang="en-US" u="sng" dirty="0" smtClean="0"/>
              <a:t>thing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90800"/>
            <a:ext cx="3429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029200" y="2590800"/>
            <a:ext cx="3733800" cy="388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2667000"/>
            <a:ext cx="3200400" cy="35394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</a:rPr>
              <a:t>Concrete nouns </a:t>
            </a:r>
            <a:r>
              <a:rPr lang="en-US" sz="2800" dirty="0" smtClean="0"/>
              <a:t>usually can be seen:</a:t>
            </a:r>
          </a:p>
          <a:p>
            <a:r>
              <a:rPr lang="en-US" sz="2800" dirty="0" smtClean="0"/>
              <a:t>book, car, chair, hammer, towel, store</a:t>
            </a:r>
          </a:p>
          <a:p>
            <a:endParaRPr lang="en-US" sz="2800" dirty="0" smtClean="0"/>
          </a:p>
          <a:p>
            <a:r>
              <a:rPr lang="en-US" sz="2800" dirty="0" smtClean="0"/>
              <a:t>* atom, air, wind, breath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3276600"/>
            <a:ext cx="2819400" cy="22467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</a:rPr>
              <a:t>Abstract nouns </a:t>
            </a:r>
            <a:r>
              <a:rPr lang="en-US" sz="2800" dirty="0" smtClean="0"/>
              <a:t>are those that </a:t>
            </a:r>
            <a:r>
              <a:rPr lang="en-US" sz="2800" u="sng" dirty="0" smtClean="0"/>
              <a:t>cannot</a:t>
            </a:r>
            <a:r>
              <a:rPr lang="en-US" sz="2800" dirty="0" smtClean="0"/>
              <a:t> be seen:</a:t>
            </a:r>
          </a:p>
          <a:p>
            <a:r>
              <a:rPr lang="en-US" sz="2800" dirty="0" smtClean="0"/>
              <a:t>love, liberty, grace, sadness</a:t>
            </a:r>
            <a:endParaRPr lang="en-US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Game: Put the nouns in the correct basket.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Concrete Nouns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Abstract Nouns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Basket-Question1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00911" y="2514600"/>
            <a:ext cx="3552765" cy="3846513"/>
          </a:xfrm>
        </p:spPr>
      </p:pic>
      <p:pic>
        <p:nvPicPr>
          <p:cNvPr id="9" name="Content Placeholder 8" descr="Basket-Question1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89530" y="2514600"/>
            <a:ext cx="3552765" cy="3846513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82AB-A14C-4796-8328-CF46E45B08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1023</TotalTime>
  <Words>1917</Words>
  <Application>Microsoft Office PowerPoint</Application>
  <PresentationFormat>On-screen Show (4:3)</PresentationFormat>
  <Paragraphs>288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Parts of Speech Workshop </vt:lpstr>
      <vt:lpstr>What is a Preposition?</vt:lpstr>
      <vt:lpstr>Preposition Words</vt:lpstr>
      <vt:lpstr>Adverb or preposition?</vt:lpstr>
      <vt:lpstr>Your turn to label the Parts of Speech:</vt:lpstr>
      <vt:lpstr>Preposition poem</vt:lpstr>
      <vt:lpstr>*Prepositional phrases will not be the subject or verb of the sentence.</vt:lpstr>
      <vt:lpstr>What is a Noun?</vt:lpstr>
      <vt:lpstr>Game: Put the nouns in the correct basket.</vt:lpstr>
      <vt:lpstr>Identify a Noun through Determiners:</vt:lpstr>
      <vt:lpstr>Identify a Noun through Determiners (2)</vt:lpstr>
      <vt:lpstr>Identify a Noun through Determiners (3)</vt:lpstr>
      <vt:lpstr>Identify a Noun through Determiners (4)</vt:lpstr>
      <vt:lpstr>Another Way to Classify Nouns</vt:lpstr>
      <vt:lpstr>Another Way to Classify Nouns (2)</vt:lpstr>
      <vt:lpstr>What is a Pronoun?</vt:lpstr>
      <vt:lpstr>Let’s Practice Personal Pronouns: Complete the following table.</vt:lpstr>
      <vt:lpstr>What is a Conjunction?</vt:lpstr>
      <vt:lpstr>Quick Write: use these coordinating and correlative conjunctions in your own sentences:</vt:lpstr>
      <vt:lpstr>What is an Interjection?</vt:lpstr>
      <vt:lpstr>Here are some common interjections:</vt:lpstr>
      <vt:lpstr>What is an adjective?</vt:lpstr>
      <vt:lpstr>Where to find adjectives in a sentence?</vt:lpstr>
      <vt:lpstr>What is an adverb?</vt:lpstr>
      <vt:lpstr>Adverbs in Sentences</vt:lpstr>
      <vt:lpstr>Practice: Adverb or Adjective?</vt:lpstr>
      <vt:lpstr>Comparisons: Big-Bigger-Biggest</vt:lpstr>
      <vt:lpstr>Alert: some adjectives can’t get any bigger or better---they are already superlative.</vt:lpstr>
      <vt:lpstr>Be careful where you place adverbs!</vt:lpstr>
      <vt:lpstr>What are verbs?</vt:lpstr>
      <vt:lpstr>Practice: What kind of verb is it?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Speech Workshop</dc:title>
  <dc:creator>Lily</dc:creator>
  <cp:lastModifiedBy>Lily</cp:lastModifiedBy>
  <cp:revision>109</cp:revision>
  <dcterms:created xsi:type="dcterms:W3CDTF">2011-07-27T04:50:16Z</dcterms:created>
  <dcterms:modified xsi:type="dcterms:W3CDTF">2014-07-21T00:15:54Z</dcterms:modified>
</cp:coreProperties>
</file>